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6858000" cx="12192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d0fac6c375_0_2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2d0fac6c375_0_2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d0fac6c375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2d0fac6c375_0_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d0fac6c375_0_11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g2d0fac6c375_0_1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2d0fac6c375_0_1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authors take inspiration from VAEs and reformulate the training objective using a </a:t>
            </a:r>
            <a:r>
              <a:rPr b="1" i="1" lang="en-US" sz="1350">
                <a:solidFill>
                  <a:srgbClr val="1E1E1E"/>
                </a:solidFill>
                <a:latin typeface="Roboto"/>
                <a:ea typeface="Roboto"/>
                <a:cs typeface="Roboto"/>
                <a:sym typeface="Roboto"/>
              </a:rPr>
              <a:t>variational lower bound (VLB)</a:t>
            </a:r>
            <a:endParaRPr/>
          </a:p>
        </p:txBody>
      </p:sp>
      <p:sp>
        <p:nvSpPr>
          <p:cNvPr id="272" name="Google Shape;272;g2d0fac6c375_0_1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d0fac6c375_0_1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this loss function is huge! But the authors of DDPM further simplify it by ignoring some of the terms in their simplified loss function.</a:t>
            </a:r>
            <a:endParaRPr/>
          </a:p>
        </p:txBody>
      </p:sp>
      <p:sp>
        <p:nvSpPr>
          <p:cNvPr id="280" name="Google Shape;280;g2d0fac6c375_0_1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d0fac6c375_0_1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5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 simplified (after ignoring some weighting terms) loss function used in the </a:t>
            </a:r>
            <a:r>
              <a:rPr i="1" lang="en-US" sz="1350">
                <a:solidFill>
                  <a:srgbClr val="1E1E1E"/>
                </a:solidFill>
                <a:latin typeface="Roboto"/>
                <a:ea typeface="Roboto"/>
                <a:cs typeface="Roboto"/>
                <a:sym typeface="Roboto"/>
              </a:rPr>
              <a:t>Denoising Diffusion Probabilistic Models</a:t>
            </a:r>
            <a:r>
              <a:rPr lang="en-US" sz="135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is as follows:</a:t>
            </a:r>
            <a:endParaRPr sz="1350">
              <a:solidFill>
                <a:srgbClr val="1E1E1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1350">
                <a:solidFill>
                  <a:srgbClr val="1E1E1E"/>
                </a:solidFill>
                <a:latin typeface="Roboto"/>
                <a:ea typeface="Roboto"/>
                <a:cs typeface="Roboto"/>
                <a:sym typeface="Roboto"/>
              </a:rPr>
              <a:t>This is the final loss function they use to train DDPMs, which is just a “Mean Squared Error” between t</a:t>
            </a:r>
            <a:r>
              <a:rPr b="1" i="1" lang="en-US" sz="1350">
                <a:solidFill>
                  <a:srgbClr val="1E1E1E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he noise added in the forward process</a:t>
            </a:r>
            <a:r>
              <a:rPr b="1" i="1" lang="en-US" sz="1350">
                <a:solidFill>
                  <a:srgbClr val="1E1E1E"/>
                </a:solidFill>
                <a:latin typeface="Roboto"/>
                <a:ea typeface="Roboto"/>
                <a:cs typeface="Roboto"/>
                <a:sym typeface="Roboto"/>
              </a:rPr>
              <a:t> and</a:t>
            </a:r>
            <a:r>
              <a:rPr b="1" i="1" lang="en-US" sz="1350">
                <a:solidFill>
                  <a:srgbClr val="1E1E1E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 the noise predicted by the model.</a:t>
            </a:r>
            <a:r>
              <a:rPr b="1" i="1" lang="en-US" sz="1350">
                <a:solidFill>
                  <a:srgbClr val="1E1E1E"/>
                </a:solidFill>
                <a:latin typeface="Roboto"/>
                <a:ea typeface="Roboto"/>
                <a:cs typeface="Roboto"/>
                <a:sym typeface="Roboto"/>
              </a:rPr>
              <a:t> This is the </a:t>
            </a:r>
            <a:r>
              <a:rPr b="1" i="1" lang="en-US" sz="1350">
                <a:solidFill>
                  <a:srgbClr val="1E1E1E"/>
                </a:solidFill>
                <a:highlight>
                  <a:srgbClr val="FFFF00"/>
                </a:highlight>
                <a:latin typeface="Roboto"/>
                <a:ea typeface="Roboto"/>
                <a:cs typeface="Roboto"/>
                <a:sym typeface="Roboto"/>
              </a:rPr>
              <a:t>most impactful contribution</a:t>
            </a:r>
            <a:r>
              <a:rPr b="1" i="1" lang="en-US" sz="1350">
                <a:solidFill>
                  <a:srgbClr val="1E1E1E"/>
                </a:solidFill>
                <a:latin typeface="Roboto"/>
                <a:ea typeface="Roboto"/>
                <a:cs typeface="Roboto"/>
                <a:sym typeface="Roboto"/>
              </a:rPr>
              <a:t> of the paper Denoising Diffusion Probabilistic Models.</a:t>
            </a:r>
            <a:endParaRPr sz="1350">
              <a:solidFill>
                <a:srgbClr val="1E1E1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Google Shape;294;g2d0fac6c375_0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New sample data quality</a:t>
            </a:r>
            <a:endParaRPr/>
          </a:p>
        </p:txBody>
      </p:sp>
      <p:sp>
        <p:nvSpPr>
          <p:cNvPr id="310" name="Google Shape;31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2d0fac6c375_0_2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On LSUN, their model is comparable to Progressive GAN</a:t>
            </a:r>
            <a:endParaRPr/>
          </a:p>
        </p:txBody>
      </p:sp>
      <p:sp>
        <p:nvSpPr>
          <p:cNvPr id="319" name="Google Shape;319;g2d0fac6c375_0_2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d0fac6c375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g2d0fac6c375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d0fac6c375_0_3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2d0fac6c375_0_3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2d0fac6c375_0_2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g2d0fac6c375_0_2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d0fac6c375_0_3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2d0fac6c375_0_3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d0fac6c375_0_29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2d0fac6c375_0_2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d0fac6c375_0_3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2d0fac6c375_0_3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d0fac6c375_0_3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d0fac6c375_0_3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d0fac6c375_0_2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2d0fac6c375_0_2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d0fac6c375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2d0fac6c375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d0fac6c375_0_26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2d0fac6c375_0_2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: Option 1">
  <p:cSld name="Title Slide: Option 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948" y="0"/>
            <a:ext cx="1220189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066800" y="5079712"/>
            <a:ext cx="9144000" cy="982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799" y="650905"/>
            <a:ext cx="3874959" cy="6549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" name="Google Shape;21;p2"/>
          <p:cNvCxnSpPr/>
          <p:nvPr/>
        </p:nvCxnSpPr>
        <p:spPr>
          <a:xfrm>
            <a:off x="1066800" y="4793201"/>
            <a:ext cx="10058400" cy="0"/>
          </a:xfrm>
          <a:prstGeom prst="straightConnector1">
            <a:avLst/>
          </a:prstGeom>
          <a:noFill/>
          <a:ln cap="rnd" cmpd="sng" w="2540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22" name="Google Shape;2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6799" y="1883088"/>
            <a:ext cx="6489977" cy="2388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d, Bullets, 3 Photos">
  <p:cSld name="Hed, Bullets, 3 Photo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1066800" y="2225715"/>
            <a:ext cx="4161183" cy="2618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6" name="Google Shape;66;p11"/>
          <p:cNvSpPr/>
          <p:nvPr>
            <p:ph idx="2" type="pic"/>
          </p:nvPr>
        </p:nvSpPr>
        <p:spPr>
          <a:xfrm>
            <a:off x="5854148" y="1320800"/>
            <a:ext cx="2603008" cy="43434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7" name="Google Shape;67;p11"/>
          <p:cNvSpPr/>
          <p:nvPr>
            <p:ph idx="3" type="pic"/>
          </p:nvPr>
        </p:nvSpPr>
        <p:spPr>
          <a:xfrm>
            <a:off x="8537713" y="1320800"/>
            <a:ext cx="2587487" cy="211274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8" name="Google Shape;68;p11"/>
          <p:cNvSpPr/>
          <p:nvPr>
            <p:ph idx="4" type="pic"/>
          </p:nvPr>
        </p:nvSpPr>
        <p:spPr>
          <a:xfrm>
            <a:off x="8537713" y="3529726"/>
            <a:ext cx="2587487" cy="2134474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9" name="Google Shape;69;p11"/>
          <p:cNvSpPr txBox="1"/>
          <p:nvPr>
            <p:ph type="title"/>
          </p:nvPr>
        </p:nvSpPr>
        <p:spPr>
          <a:xfrm>
            <a:off x="1066800" y="1371601"/>
            <a:ext cx="4161183" cy="8293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d &amp; Headshot Photos With Title">
  <p:cSld name="Hed &amp; Headshot Photos With Titl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2" name="Google Shape;72;p12"/>
          <p:cNvSpPr/>
          <p:nvPr>
            <p:ph idx="2" type="pic"/>
          </p:nvPr>
        </p:nvSpPr>
        <p:spPr>
          <a:xfrm>
            <a:off x="4778901" y="2266124"/>
            <a:ext cx="2603008" cy="2652386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3" name="Google Shape;73;p12"/>
          <p:cNvSpPr/>
          <p:nvPr>
            <p:ph idx="3" type="pic"/>
          </p:nvPr>
        </p:nvSpPr>
        <p:spPr>
          <a:xfrm>
            <a:off x="1919222" y="2266124"/>
            <a:ext cx="2603008" cy="2652386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4" name="Google Shape;74;p12"/>
          <p:cNvSpPr/>
          <p:nvPr>
            <p:ph idx="4" type="pic"/>
          </p:nvPr>
        </p:nvSpPr>
        <p:spPr>
          <a:xfrm>
            <a:off x="7595164" y="2266124"/>
            <a:ext cx="2603008" cy="2652386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75" name="Google Shape;75;p12"/>
          <p:cNvSpPr txBox="1"/>
          <p:nvPr>
            <p:ph idx="1" type="body"/>
          </p:nvPr>
        </p:nvSpPr>
        <p:spPr>
          <a:xfrm>
            <a:off x="1919222" y="5076074"/>
            <a:ext cx="2603008" cy="56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B15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AB15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5" type="body"/>
          </p:nvPr>
        </p:nvSpPr>
        <p:spPr>
          <a:xfrm>
            <a:off x="4777925" y="5076074"/>
            <a:ext cx="2603008" cy="56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B15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AB15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6" type="body"/>
          </p:nvPr>
        </p:nvSpPr>
        <p:spPr>
          <a:xfrm>
            <a:off x="7598127" y="5076074"/>
            <a:ext cx="2603008" cy="56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AB1500"/>
              </a:buClr>
              <a:buSzPts val="1800"/>
              <a:buFont typeface="Arial"/>
              <a:buNone/>
              <a:defRPr b="1" i="0" sz="1800" u="none" cap="none" strike="noStrike">
                <a:solidFill>
                  <a:srgbClr val="AB15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type="title"/>
          </p:nvPr>
        </p:nvSpPr>
        <p:spPr>
          <a:xfrm>
            <a:off x="1066800" y="1371601"/>
            <a:ext cx="100584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Slide Photo">
  <p:cSld name="Full Slide Photo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3"/>
          <p:cNvSpPr/>
          <p:nvPr>
            <p:ph idx="2" type="pic"/>
          </p:nvPr>
        </p:nvSpPr>
        <p:spPr>
          <a:xfrm>
            <a:off x="212245" y="0"/>
            <a:ext cx="11758083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rge Photo With Caption">
  <p:cSld name="Large Photo With Ca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20189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 txBox="1"/>
          <p:nvPr>
            <p:ph idx="1" type="subTitle"/>
          </p:nvPr>
        </p:nvSpPr>
        <p:spPr>
          <a:xfrm>
            <a:off x="1066800" y="5493335"/>
            <a:ext cx="10058400" cy="6166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4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5" name="Google Shape;8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800" y="384404"/>
            <a:ext cx="2603326" cy="439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6" name="Google Shape;86;p14"/>
          <p:cNvCxnSpPr/>
          <p:nvPr/>
        </p:nvCxnSpPr>
        <p:spPr>
          <a:xfrm>
            <a:off x="1066800" y="5999967"/>
            <a:ext cx="10058400" cy="0"/>
          </a:xfrm>
          <a:prstGeom prst="straightConnector1">
            <a:avLst/>
          </a:prstGeom>
          <a:noFill/>
          <a:ln cap="rnd" cmpd="sng" w="2540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87" name="Google Shape;87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6800" y="6161150"/>
            <a:ext cx="1023257" cy="376616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4"/>
          <p:cNvSpPr/>
          <p:nvPr>
            <p:ph idx="2" type="pic"/>
          </p:nvPr>
        </p:nvSpPr>
        <p:spPr>
          <a:xfrm>
            <a:off x="1087120" y="1320800"/>
            <a:ext cx="10038080" cy="4010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Photos With Captions">
  <p:cSld name="2 Photos With Captions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20189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>
            <p:ph idx="1" type="subTitle"/>
          </p:nvPr>
        </p:nvSpPr>
        <p:spPr>
          <a:xfrm>
            <a:off x="1066800" y="5493336"/>
            <a:ext cx="4926496" cy="37297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2" name="Google Shape;92;p15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3" name="Google Shape;9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800" y="384404"/>
            <a:ext cx="2603326" cy="439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5"/>
          <p:cNvCxnSpPr/>
          <p:nvPr/>
        </p:nvCxnSpPr>
        <p:spPr>
          <a:xfrm>
            <a:off x="1066800" y="5999967"/>
            <a:ext cx="10058400" cy="0"/>
          </a:xfrm>
          <a:prstGeom prst="straightConnector1">
            <a:avLst/>
          </a:prstGeom>
          <a:noFill/>
          <a:ln cap="rnd" cmpd="sng" w="2540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95" name="Google Shape;9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6800" y="6161150"/>
            <a:ext cx="1023257" cy="37661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/>
          <p:nvPr>
            <p:ph idx="2" type="pic"/>
          </p:nvPr>
        </p:nvSpPr>
        <p:spPr>
          <a:xfrm>
            <a:off x="1087120" y="1315720"/>
            <a:ext cx="4926496" cy="4010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7" name="Google Shape;97;p15"/>
          <p:cNvSpPr/>
          <p:nvPr>
            <p:ph idx="3" type="pic"/>
          </p:nvPr>
        </p:nvSpPr>
        <p:spPr>
          <a:xfrm>
            <a:off x="6195833" y="1315720"/>
            <a:ext cx="4926496" cy="4010935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98" name="Google Shape;98;p15"/>
          <p:cNvSpPr txBox="1"/>
          <p:nvPr>
            <p:ph idx="4" type="body"/>
          </p:nvPr>
        </p:nvSpPr>
        <p:spPr>
          <a:xfrm>
            <a:off x="6195832" y="5493336"/>
            <a:ext cx="4949687" cy="350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: Option 2" type="title">
  <p:cSld name="TITLE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4948" y="0"/>
            <a:ext cx="1220189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3"/>
          <p:cNvSpPr txBox="1"/>
          <p:nvPr>
            <p:ph type="ctrTitle"/>
          </p:nvPr>
        </p:nvSpPr>
        <p:spPr>
          <a:xfrm>
            <a:off x="1029222" y="1473013"/>
            <a:ext cx="6962384" cy="29646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857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Arial"/>
              <a:buNone/>
              <a:defRPr b="1" i="0" sz="7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6" name="Google Shape;26;p3"/>
          <p:cNvSpPr txBox="1"/>
          <p:nvPr>
            <p:ph idx="1" type="subTitle"/>
          </p:nvPr>
        </p:nvSpPr>
        <p:spPr>
          <a:xfrm>
            <a:off x="1066800" y="4655811"/>
            <a:ext cx="9144000" cy="9825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  <a:defRPr b="1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1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" name="Google Shape;2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800" y="384404"/>
            <a:ext cx="2603326" cy="4399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" name="Google Shape;29;p3"/>
          <p:cNvCxnSpPr/>
          <p:nvPr/>
        </p:nvCxnSpPr>
        <p:spPr>
          <a:xfrm>
            <a:off x="1066800" y="5999967"/>
            <a:ext cx="10058400" cy="0"/>
          </a:xfrm>
          <a:prstGeom prst="straightConnector1">
            <a:avLst/>
          </a:prstGeom>
          <a:noFill/>
          <a:ln cap="rnd" cmpd="sng" w="2540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</p:cxnSp>
      <p:pic>
        <p:nvPicPr>
          <p:cNvPr id="30" name="Google Shape;30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6800" y="6161150"/>
            <a:ext cx="1023257" cy="3766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-Line Hed &amp; Paragraph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1066800" y="1371600"/>
            <a:ext cx="10058400" cy="10575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1066800" y="2190127"/>
            <a:ext cx="10058400" cy="2618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-Line Hed &amp; Bullets">
  <p:cSld name="1-Line Hed &amp; Bulle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1066800" y="2220607"/>
            <a:ext cx="10058400" cy="2618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type="title"/>
          </p:nvPr>
        </p:nvSpPr>
        <p:spPr>
          <a:xfrm>
            <a:off x="1066800" y="1371600"/>
            <a:ext cx="10058400" cy="10575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Line Hed &amp; Paragraph">
  <p:cSld name="2-Line Hed &amp; Paragraph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/>
          <p:nvPr>
            <p:ph idx="1" type="body"/>
          </p:nvPr>
        </p:nvSpPr>
        <p:spPr>
          <a:xfrm>
            <a:off x="1066800" y="2626581"/>
            <a:ext cx="10058400" cy="2618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1066800" y="1371600"/>
            <a:ext cx="10058400" cy="10575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Line Hed &amp; Bullets">
  <p:cSld name="2-Line Hed &amp; Bullets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idx="1" type="body"/>
          </p:nvPr>
        </p:nvSpPr>
        <p:spPr>
          <a:xfrm>
            <a:off x="1066800" y="2657061"/>
            <a:ext cx="10058400" cy="2618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6" name="Google Shape;46;p7"/>
          <p:cNvSpPr txBox="1"/>
          <p:nvPr>
            <p:ph type="title"/>
          </p:nvPr>
        </p:nvSpPr>
        <p:spPr>
          <a:xfrm>
            <a:off x="1066800" y="1371600"/>
            <a:ext cx="10058400" cy="10575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Line Hed, Bullets, Photo">
  <p:cSld name="2-Line Hed, Bullets, Photo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 txBox="1"/>
          <p:nvPr>
            <p:ph idx="1" type="body"/>
          </p:nvPr>
        </p:nvSpPr>
        <p:spPr>
          <a:xfrm>
            <a:off x="1066800" y="2673410"/>
            <a:ext cx="4533900" cy="27762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8"/>
          <p:cNvSpPr/>
          <p:nvPr>
            <p:ph idx="2" type="pic"/>
          </p:nvPr>
        </p:nvSpPr>
        <p:spPr>
          <a:xfrm>
            <a:off x="5854149" y="2673410"/>
            <a:ext cx="5271052" cy="2990789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1" name="Google Shape;51;p8"/>
          <p:cNvSpPr txBox="1"/>
          <p:nvPr>
            <p:ph type="title"/>
          </p:nvPr>
        </p:nvSpPr>
        <p:spPr>
          <a:xfrm>
            <a:off x="1066800" y="1371600"/>
            <a:ext cx="10058400" cy="10575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d, Bullets, Photo">
  <p:cSld name="Hed, Bullets, Photo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/>
          <p:nvPr>
            <p:ph idx="1" type="body"/>
          </p:nvPr>
        </p:nvSpPr>
        <p:spPr>
          <a:xfrm>
            <a:off x="1066800" y="2200971"/>
            <a:ext cx="4161183" cy="2618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5" name="Google Shape;55;p9"/>
          <p:cNvSpPr/>
          <p:nvPr>
            <p:ph idx="2" type="pic"/>
          </p:nvPr>
        </p:nvSpPr>
        <p:spPr>
          <a:xfrm>
            <a:off x="5854148" y="1320800"/>
            <a:ext cx="5271052" cy="43434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56" name="Google Shape;56;p9"/>
          <p:cNvSpPr txBox="1"/>
          <p:nvPr>
            <p:ph type="title"/>
          </p:nvPr>
        </p:nvSpPr>
        <p:spPr>
          <a:xfrm>
            <a:off x="1066800" y="1371601"/>
            <a:ext cx="4161183" cy="8293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d, Bullets, 2 Photos">
  <p:cSld name="Hed, Bullets, 2 Photo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1066800" y="2241611"/>
            <a:ext cx="4161183" cy="2618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ourier New"/>
              <a:buChar char="o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p10"/>
          <p:cNvSpPr/>
          <p:nvPr>
            <p:ph idx="2" type="pic"/>
          </p:nvPr>
        </p:nvSpPr>
        <p:spPr>
          <a:xfrm>
            <a:off x="8537712" y="1320800"/>
            <a:ext cx="2587487" cy="43434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1" name="Google Shape;61;p10"/>
          <p:cNvSpPr/>
          <p:nvPr>
            <p:ph idx="3" type="pic"/>
          </p:nvPr>
        </p:nvSpPr>
        <p:spPr>
          <a:xfrm>
            <a:off x="5854148" y="1320800"/>
            <a:ext cx="2589575" cy="43434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sp>
      <p:sp>
        <p:nvSpPr>
          <p:cNvPr id="62" name="Google Shape;62;p10"/>
          <p:cNvSpPr txBox="1"/>
          <p:nvPr>
            <p:ph type="title"/>
          </p:nvPr>
        </p:nvSpPr>
        <p:spPr>
          <a:xfrm>
            <a:off x="1066800" y="1371601"/>
            <a:ext cx="4161183" cy="8293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7.xml"/><Relationship Id="rId10" Type="http://schemas.openxmlformats.org/officeDocument/2006/relationships/slideLayout" Target="../slideLayouts/slideLayout6.xml"/><Relationship Id="rId13" Type="http://schemas.openxmlformats.org/officeDocument/2006/relationships/slideLayout" Target="../slideLayouts/slideLayout9.xml"/><Relationship Id="rId12" Type="http://schemas.openxmlformats.org/officeDocument/2006/relationships/slideLayout" Target="../slideLayouts/slideLayout8.xml"/><Relationship Id="rId1" Type="http://schemas.openxmlformats.org/officeDocument/2006/relationships/image" Target="../media/image3.png"/><Relationship Id="rId2" Type="http://schemas.openxmlformats.org/officeDocument/2006/relationships/image" Target="../media/image8.jpg"/><Relationship Id="rId3" Type="http://schemas.openxmlformats.org/officeDocument/2006/relationships/image" Target="../media/image15.jpg"/><Relationship Id="rId4" Type="http://schemas.openxmlformats.org/officeDocument/2006/relationships/image" Target="../media/image4.jpg"/><Relationship Id="rId9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2.xml"/><Relationship Id="rId18" Type="http://schemas.openxmlformats.org/officeDocument/2006/relationships/slideLayout" Target="../slideLayouts/slideLayout14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1" i="0" sz="10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975699" y="0"/>
            <a:ext cx="21630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216301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6800" y="381250"/>
            <a:ext cx="2609241" cy="4409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66800" y="6162805"/>
            <a:ext cx="1021875" cy="37610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" name="Google Shape;15;p1"/>
          <p:cNvCxnSpPr/>
          <p:nvPr/>
        </p:nvCxnSpPr>
        <p:spPr>
          <a:xfrm>
            <a:off x="1066800" y="5999967"/>
            <a:ext cx="10058400" cy="0"/>
          </a:xfrm>
          <a:prstGeom prst="straightConnector1">
            <a:avLst/>
          </a:prstGeom>
          <a:noFill/>
          <a:ln cap="rnd" cmpd="sng" w="25400">
            <a:solidFill>
              <a:srgbClr val="BFBFBF"/>
            </a:solidFill>
            <a:prstDash val="dot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5"/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  <p:sldLayoutId id="2147483661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672">
          <p15:clr>
            <a:srgbClr val="F26B43"/>
          </p15:clr>
        </p15:guide>
        <p15:guide id="2" pos="7008">
          <p15:clr>
            <a:srgbClr val="F26B43"/>
          </p15:clr>
        </p15:guide>
        <p15:guide id="3" orient="horz" pos="81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6" Type="http://schemas.openxmlformats.org/officeDocument/2006/relationships/image" Target="../media/image25.png"/><Relationship Id="rId7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25.png"/><Relationship Id="rId9" Type="http://schemas.openxmlformats.org/officeDocument/2006/relationships/image" Target="../media/image21.png"/><Relationship Id="rId5" Type="http://schemas.openxmlformats.org/officeDocument/2006/relationships/image" Target="../media/image13.png"/><Relationship Id="rId6" Type="http://schemas.openxmlformats.org/officeDocument/2006/relationships/image" Target="../media/image17.png"/><Relationship Id="rId7" Type="http://schemas.openxmlformats.org/officeDocument/2006/relationships/image" Target="../media/image16.png"/><Relationship Id="rId8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Relationship Id="rId4" Type="http://schemas.openxmlformats.org/officeDocument/2006/relationships/image" Target="../media/image2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lideslive.com/38936172/denoising-diffusion-probabilistic-models" TargetMode="External"/><Relationship Id="rId4" Type="http://schemas.openxmlformats.org/officeDocument/2006/relationships/hyperlink" Target="https://arxiv.org/abs/2006.11239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learnopencv.com/denoising-diffusion-probabilistic-models/#forward-diffusion-image-corruption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ctrTitle"/>
          </p:nvPr>
        </p:nvSpPr>
        <p:spPr>
          <a:xfrm>
            <a:off x="1825350" y="1444375"/>
            <a:ext cx="8541300" cy="29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78571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Font typeface="Arial"/>
              <a:buNone/>
            </a:pPr>
            <a:r>
              <a:rPr lang="en-US" sz="5000"/>
              <a:t>Denoising Diffusion Probabilistic Models</a:t>
            </a:r>
            <a:endParaRPr sz="5000"/>
          </a:p>
        </p:txBody>
      </p:sp>
      <p:sp>
        <p:nvSpPr>
          <p:cNvPr id="104" name="Google Shape;104;p16"/>
          <p:cNvSpPr txBox="1"/>
          <p:nvPr>
            <p:ph idx="1" type="subTitle"/>
          </p:nvPr>
        </p:nvSpPr>
        <p:spPr>
          <a:xfrm>
            <a:off x="1524000" y="4646261"/>
            <a:ext cx="9144000" cy="9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n-US"/>
              <a:t>Taharina Tasnim (115613595)</a:t>
            </a:r>
            <a:endParaRPr/>
          </a:p>
        </p:txBody>
      </p:sp>
      <p:sp>
        <p:nvSpPr>
          <p:cNvPr id="105" name="Google Shape;105;p16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idx="1" type="body"/>
          </p:nvPr>
        </p:nvSpPr>
        <p:spPr>
          <a:xfrm>
            <a:off x="1066800" y="977850"/>
            <a:ext cx="105063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-25000" i="1"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87" name="Google Shape;187;p25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8" name="Google Shape;188;p25"/>
          <p:cNvSpPr/>
          <p:nvPr/>
        </p:nvSpPr>
        <p:spPr>
          <a:xfrm>
            <a:off x="10667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75" y="3757205"/>
            <a:ext cx="1865425" cy="203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5"/>
          <p:cNvSpPr txBox="1"/>
          <p:nvPr/>
        </p:nvSpPr>
        <p:spPr>
          <a:xfrm>
            <a:off x="1137901" y="2949425"/>
            <a:ext cx="771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P(X</a:t>
            </a:r>
            <a:r>
              <a:rPr baseline="-25000" lang="en-US" sz="1500">
                <a:solidFill>
                  <a:schemeClr val="dk1"/>
                </a:solidFill>
              </a:rPr>
              <a:t>T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pic>
        <p:nvPicPr>
          <p:cNvPr id="191" name="Google Shape;19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6038" y="1179375"/>
            <a:ext cx="1626364" cy="76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5"/>
          <p:cNvSpPr/>
          <p:nvPr/>
        </p:nvSpPr>
        <p:spPr>
          <a:xfrm>
            <a:off x="313783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T-1</a:t>
            </a:r>
            <a:endParaRPr b="1" baseline="-25000" i="1" sz="2200"/>
          </a:p>
        </p:txBody>
      </p:sp>
      <p:sp>
        <p:nvSpPr>
          <p:cNvPr id="193" name="Google Shape;193;p25"/>
          <p:cNvSpPr txBox="1"/>
          <p:nvPr/>
        </p:nvSpPr>
        <p:spPr>
          <a:xfrm>
            <a:off x="3097800" y="2949425"/>
            <a:ext cx="99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</a:t>
            </a:r>
            <a:r>
              <a:rPr baseline="-25000" lang="en-US" sz="1500">
                <a:solidFill>
                  <a:srgbClr val="1F1F1F"/>
                </a:solidFill>
                <a:highlight>
                  <a:srgbClr val="FFFFFF"/>
                </a:highlight>
              </a:rPr>
              <a:t>θ</a:t>
            </a:r>
            <a:r>
              <a:rPr lang="en-US" sz="1500">
                <a:solidFill>
                  <a:schemeClr val="dk1"/>
                </a:solidFill>
              </a:rPr>
              <a:t>(X</a:t>
            </a:r>
            <a:r>
              <a:rPr baseline="-25000" lang="en-US" sz="1500">
                <a:solidFill>
                  <a:schemeClr val="dk1"/>
                </a:solidFill>
              </a:rPr>
              <a:t>T-1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cxnSp>
        <p:nvCxnSpPr>
          <p:cNvPr id="194" name="Google Shape;194;p25"/>
          <p:cNvCxnSpPr/>
          <p:nvPr/>
        </p:nvCxnSpPr>
        <p:spPr>
          <a:xfrm>
            <a:off x="213517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5" name="Google Shape;195;p25"/>
          <p:cNvCxnSpPr/>
          <p:nvPr/>
        </p:nvCxnSpPr>
        <p:spPr>
          <a:xfrm>
            <a:off x="420282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" name="Google Shape;196;p25"/>
          <p:cNvSpPr/>
          <p:nvPr/>
        </p:nvSpPr>
        <p:spPr>
          <a:xfrm>
            <a:off x="5209475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5"/>
          <p:cNvSpPr/>
          <p:nvPr/>
        </p:nvSpPr>
        <p:spPr>
          <a:xfrm>
            <a:off x="5386088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5"/>
          <p:cNvSpPr/>
          <p:nvPr/>
        </p:nvSpPr>
        <p:spPr>
          <a:xfrm>
            <a:off x="5562725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5"/>
          <p:cNvSpPr/>
          <p:nvPr/>
        </p:nvSpPr>
        <p:spPr>
          <a:xfrm>
            <a:off x="58724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sp>
        <p:nvSpPr>
          <p:cNvPr id="200" name="Google Shape;200;p25"/>
          <p:cNvSpPr txBox="1"/>
          <p:nvPr/>
        </p:nvSpPr>
        <p:spPr>
          <a:xfrm>
            <a:off x="5943601" y="3009650"/>
            <a:ext cx="771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</a:t>
            </a:r>
            <a:r>
              <a:rPr baseline="-25000" lang="en-US" sz="1500">
                <a:solidFill>
                  <a:srgbClr val="1F1F1F"/>
                </a:solidFill>
                <a:highlight>
                  <a:srgbClr val="FFFFFF"/>
                </a:highlight>
              </a:rPr>
              <a:t>θ</a:t>
            </a:r>
            <a:r>
              <a:rPr lang="en-US" sz="1500">
                <a:solidFill>
                  <a:schemeClr val="dk1"/>
                </a:solidFill>
              </a:rPr>
              <a:t>(X</a:t>
            </a:r>
            <a:r>
              <a:rPr baseline="-25000" lang="en-US" sz="1500">
                <a:solidFill>
                  <a:schemeClr val="dk1"/>
                </a:solidFill>
              </a:rPr>
              <a:t>t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pic>
        <p:nvPicPr>
          <p:cNvPr id="201" name="Google Shape;20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8325" y="3757200"/>
            <a:ext cx="1711625" cy="1602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5"/>
          <p:cNvSpPr/>
          <p:nvPr/>
        </p:nvSpPr>
        <p:spPr>
          <a:xfrm>
            <a:off x="6977875" y="2319150"/>
            <a:ext cx="118500" cy="1281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5"/>
          <p:cNvSpPr/>
          <p:nvPr/>
        </p:nvSpPr>
        <p:spPr>
          <a:xfrm>
            <a:off x="7154200" y="2319150"/>
            <a:ext cx="118500" cy="1281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5"/>
          <p:cNvSpPr/>
          <p:nvPr/>
        </p:nvSpPr>
        <p:spPr>
          <a:xfrm>
            <a:off x="7330525" y="2319150"/>
            <a:ext cx="118500" cy="1281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5" name="Google Shape;205;p25"/>
          <p:cNvCxnSpPr/>
          <p:nvPr/>
        </p:nvCxnSpPr>
        <p:spPr>
          <a:xfrm>
            <a:off x="760697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6" name="Google Shape;206;p25"/>
          <p:cNvSpPr/>
          <p:nvPr/>
        </p:nvSpPr>
        <p:spPr>
          <a:xfrm>
            <a:off x="8697814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1</a:t>
            </a:r>
            <a:endParaRPr b="1" baseline="-25000" i="1" sz="2200"/>
          </a:p>
        </p:txBody>
      </p:sp>
      <p:sp>
        <p:nvSpPr>
          <p:cNvPr id="207" name="Google Shape;207;p25"/>
          <p:cNvSpPr txBox="1"/>
          <p:nvPr/>
        </p:nvSpPr>
        <p:spPr>
          <a:xfrm>
            <a:off x="8730675" y="3009650"/>
            <a:ext cx="848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</a:t>
            </a:r>
            <a:r>
              <a:rPr baseline="-25000" lang="en-US" sz="1500">
                <a:solidFill>
                  <a:srgbClr val="1F1F1F"/>
                </a:solidFill>
                <a:highlight>
                  <a:srgbClr val="FFFFFF"/>
                </a:highlight>
              </a:rPr>
              <a:t>θ</a:t>
            </a:r>
            <a:r>
              <a:rPr lang="en-US" sz="1500">
                <a:solidFill>
                  <a:schemeClr val="dk1"/>
                </a:solidFill>
              </a:rPr>
              <a:t>(X</a:t>
            </a:r>
            <a:r>
              <a:rPr baseline="-25000" lang="en-US" sz="1500">
                <a:solidFill>
                  <a:schemeClr val="dk1"/>
                </a:solidFill>
              </a:rPr>
              <a:t>1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sp>
        <p:nvSpPr>
          <p:cNvPr id="208" name="Google Shape;208;p25"/>
          <p:cNvSpPr/>
          <p:nvPr/>
        </p:nvSpPr>
        <p:spPr>
          <a:xfrm>
            <a:off x="10774464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0</a:t>
            </a:r>
            <a:endParaRPr b="1" baseline="-25000" i="1" sz="2200"/>
          </a:p>
        </p:txBody>
      </p:sp>
      <p:pic>
        <p:nvPicPr>
          <p:cNvPr id="209" name="Google Shape;209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9467738" y="1461500"/>
            <a:ext cx="1450625" cy="487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0" name="Google Shape;210;p25"/>
          <p:cNvCxnSpPr/>
          <p:nvPr/>
        </p:nvCxnSpPr>
        <p:spPr>
          <a:xfrm>
            <a:off x="9769002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1" name="Google Shape;211;p25"/>
          <p:cNvSpPr txBox="1"/>
          <p:nvPr/>
        </p:nvSpPr>
        <p:spPr>
          <a:xfrm>
            <a:off x="10749300" y="3009650"/>
            <a:ext cx="848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</a:t>
            </a:r>
            <a:r>
              <a:rPr baseline="-25000" lang="en-US" sz="1500">
                <a:solidFill>
                  <a:srgbClr val="1F1F1F"/>
                </a:solidFill>
                <a:highlight>
                  <a:srgbClr val="FFFFFF"/>
                </a:highlight>
              </a:rPr>
              <a:t>θ</a:t>
            </a:r>
            <a:r>
              <a:rPr lang="en-US" sz="1500">
                <a:solidFill>
                  <a:schemeClr val="dk1"/>
                </a:solidFill>
              </a:rPr>
              <a:t>(X</a:t>
            </a:r>
            <a:r>
              <a:rPr baseline="-25000" lang="en-US" sz="1500">
                <a:solidFill>
                  <a:schemeClr val="dk1"/>
                </a:solidFill>
              </a:rPr>
              <a:t>0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pic>
        <p:nvPicPr>
          <p:cNvPr id="212" name="Google Shape;212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371850" y="3757200"/>
            <a:ext cx="1450625" cy="19033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6"/>
          <p:cNvSpPr txBox="1"/>
          <p:nvPr>
            <p:ph idx="1" type="body"/>
          </p:nvPr>
        </p:nvSpPr>
        <p:spPr>
          <a:xfrm>
            <a:off x="1066800" y="977850"/>
            <a:ext cx="105063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-25000" i="1"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18" name="Google Shape;218;p26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9" name="Google Shape;219;p26"/>
          <p:cNvSpPr/>
          <p:nvPr/>
        </p:nvSpPr>
        <p:spPr>
          <a:xfrm>
            <a:off x="10667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pic>
        <p:nvPicPr>
          <p:cNvPr id="220" name="Google Shape;22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038" y="1179375"/>
            <a:ext cx="1626364" cy="7692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6"/>
          <p:cNvSpPr/>
          <p:nvPr/>
        </p:nvSpPr>
        <p:spPr>
          <a:xfrm>
            <a:off x="313783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T-1</a:t>
            </a:r>
            <a:endParaRPr b="1" baseline="-25000" i="1" sz="2200"/>
          </a:p>
        </p:txBody>
      </p:sp>
      <p:cxnSp>
        <p:nvCxnSpPr>
          <p:cNvPr id="222" name="Google Shape;222;p26"/>
          <p:cNvCxnSpPr/>
          <p:nvPr/>
        </p:nvCxnSpPr>
        <p:spPr>
          <a:xfrm>
            <a:off x="213517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6"/>
          <p:cNvCxnSpPr/>
          <p:nvPr/>
        </p:nvCxnSpPr>
        <p:spPr>
          <a:xfrm>
            <a:off x="420282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4" name="Google Shape;224;p26"/>
          <p:cNvSpPr/>
          <p:nvPr/>
        </p:nvSpPr>
        <p:spPr>
          <a:xfrm>
            <a:off x="5209475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6"/>
          <p:cNvSpPr/>
          <p:nvPr/>
        </p:nvSpPr>
        <p:spPr>
          <a:xfrm>
            <a:off x="5386088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6"/>
          <p:cNvSpPr/>
          <p:nvPr/>
        </p:nvSpPr>
        <p:spPr>
          <a:xfrm>
            <a:off x="5562725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6"/>
          <p:cNvSpPr/>
          <p:nvPr/>
        </p:nvSpPr>
        <p:spPr>
          <a:xfrm>
            <a:off x="58724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sp>
        <p:nvSpPr>
          <p:cNvPr id="228" name="Google Shape;228;p26"/>
          <p:cNvSpPr/>
          <p:nvPr/>
        </p:nvSpPr>
        <p:spPr>
          <a:xfrm>
            <a:off x="6977875" y="2319150"/>
            <a:ext cx="118500" cy="1281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6"/>
          <p:cNvSpPr/>
          <p:nvPr/>
        </p:nvSpPr>
        <p:spPr>
          <a:xfrm>
            <a:off x="7154200" y="2319150"/>
            <a:ext cx="118500" cy="1281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6"/>
          <p:cNvSpPr/>
          <p:nvPr/>
        </p:nvSpPr>
        <p:spPr>
          <a:xfrm>
            <a:off x="7330525" y="2319150"/>
            <a:ext cx="118500" cy="1281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1" name="Google Shape;231;p26"/>
          <p:cNvCxnSpPr/>
          <p:nvPr/>
        </p:nvCxnSpPr>
        <p:spPr>
          <a:xfrm>
            <a:off x="760697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2" name="Google Shape;232;p26"/>
          <p:cNvSpPr/>
          <p:nvPr/>
        </p:nvSpPr>
        <p:spPr>
          <a:xfrm>
            <a:off x="8697814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1</a:t>
            </a:r>
            <a:endParaRPr b="1" baseline="-25000" i="1" sz="2200"/>
          </a:p>
        </p:txBody>
      </p:sp>
      <p:sp>
        <p:nvSpPr>
          <p:cNvPr id="233" name="Google Shape;233;p26"/>
          <p:cNvSpPr/>
          <p:nvPr/>
        </p:nvSpPr>
        <p:spPr>
          <a:xfrm>
            <a:off x="10774464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0</a:t>
            </a:r>
            <a:endParaRPr b="1" baseline="-25000" i="1" sz="2200"/>
          </a:p>
        </p:txBody>
      </p:sp>
      <p:pic>
        <p:nvPicPr>
          <p:cNvPr id="234" name="Google Shape;23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67738" y="1461500"/>
            <a:ext cx="1450625" cy="487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5" name="Google Shape;235;p26"/>
          <p:cNvCxnSpPr/>
          <p:nvPr/>
        </p:nvCxnSpPr>
        <p:spPr>
          <a:xfrm>
            <a:off x="9769002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36" name="Google Shape;23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16896" y="3910584"/>
            <a:ext cx="1671366" cy="1944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 txBox="1"/>
          <p:nvPr>
            <p:ph idx="1" type="body"/>
          </p:nvPr>
        </p:nvSpPr>
        <p:spPr>
          <a:xfrm>
            <a:off x="1066800" y="977850"/>
            <a:ext cx="105063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-25000" i="1"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42" name="Google Shape;242;p27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3" name="Google Shape;243;p27"/>
          <p:cNvSpPr/>
          <p:nvPr/>
        </p:nvSpPr>
        <p:spPr>
          <a:xfrm>
            <a:off x="10667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pic>
        <p:nvPicPr>
          <p:cNvPr id="244" name="Google Shape;2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6038" y="1179375"/>
            <a:ext cx="1626364" cy="76927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7"/>
          <p:cNvSpPr/>
          <p:nvPr/>
        </p:nvSpPr>
        <p:spPr>
          <a:xfrm>
            <a:off x="313783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T-1</a:t>
            </a:r>
            <a:endParaRPr b="1" baseline="-25000" i="1" sz="2200"/>
          </a:p>
        </p:txBody>
      </p:sp>
      <p:cxnSp>
        <p:nvCxnSpPr>
          <p:cNvPr id="246" name="Google Shape;246;p27"/>
          <p:cNvCxnSpPr/>
          <p:nvPr/>
        </p:nvCxnSpPr>
        <p:spPr>
          <a:xfrm>
            <a:off x="213517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27"/>
          <p:cNvCxnSpPr/>
          <p:nvPr/>
        </p:nvCxnSpPr>
        <p:spPr>
          <a:xfrm>
            <a:off x="420282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48" name="Google Shape;248;p27"/>
          <p:cNvSpPr/>
          <p:nvPr/>
        </p:nvSpPr>
        <p:spPr>
          <a:xfrm>
            <a:off x="5209475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7"/>
          <p:cNvSpPr/>
          <p:nvPr/>
        </p:nvSpPr>
        <p:spPr>
          <a:xfrm>
            <a:off x="5386088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7"/>
          <p:cNvSpPr/>
          <p:nvPr/>
        </p:nvSpPr>
        <p:spPr>
          <a:xfrm>
            <a:off x="5562725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7"/>
          <p:cNvSpPr/>
          <p:nvPr/>
        </p:nvSpPr>
        <p:spPr>
          <a:xfrm>
            <a:off x="58724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sp>
        <p:nvSpPr>
          <p:cNvPr id="252" name="Google Shape;252;p27"/>
          <p:cNvSpPr/>
          <p:nvPr/>
        </p:nvSpPr>
        <p:spPr>
          <a:xfrm>
            <a:off x="6977875" y="2319150"/>
            <a:ext cx="118500" cy="1281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"/>
          <p:cNvSpPr/>
          <p:nvPr/>
        </p:nvSpPr>
        <p:spPr>
          <a:xfrm>
            <a:off x="7154200" y="2319150"/>
            <a:ext cx="118500" cy="1281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7"/>
          <p:cNvSpPr/>
          <p:nvPr/>
        </p:nvSpPr>
        <p:spPr>
          <a:xfrm>
            <a:off x="7330525" y="2319150"/>
            <a:ext cx="118500" cy="1281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5" name="Google Shape;255;p27"/>
          <p:cNvCxnSpPr/>
          <p:nvPr/>
        </p:nvCxnSpPr>
        <p:spPr>
          <a:xfrm>
            <a:off x="760697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6" name="Google Shape;256;p27"/>
          <p:cNvSpPr/>
          <p:nvPr/>
        </p:nvSpPr>
        <p:spPr>
          <a:xfrm>
            <a:off x="8697814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1</a:t>
            </a:r>
            <a:endParaRPr b="1" baseline="-25000" i="1" sz="2200"/>
          </a:p>
        </p:txBody>
      </p:sp>
      <p:sp>
        <p:nvSpPr>
          <p:cNvPr id="257" name="Google Shape;257;p27"/>
          <p:cNvSpPr/>
          <p:nvPr/>
        </p:nvSpPr>
        <p:spPr>
          <a:xfrm>
            <a:off x="10774464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0</a:t>
            </a:r>
            <a:endParaRPr b="1" baseline="-25000" i="1" sz="2200"/>
          </a:p>
        </p:txBody>
      </p:sp>
      <p:pic>
        <p:nvPicPr>
          <p:cNvPr id="258" name="Google Shape;25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67738" y="1461500"/>
            <a:ext cx="1450625" cy="4871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9" name="Google Shape;259;p27"/>
          <p:cNvCxnSpPr/>
          <p:nvPr/>
        </p:nvCxnSpPr>
        <p:spPr>
          <a:xfrm>
            <a:off x="9769002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60" name="Google Shape;26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216896" y="3910584"/>
            <a:ext cx="1671366" cy="1944663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7"/>
          <p:cNvSpPr/>
          <p:nvPr/>
        </p:nvSpPr>
        <p:spPr>
          <a:xfrm flipH="1">
            <a:off x="4136450" y="2817750"/>
            <a:ext cx="800100" cy="365100"/>
          </a:xfrm>
          <a:prstGeom prst="curvedUp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7"/>
          <p:cNvSpPr/>
          <p:nvPr/>
        </p:nvSpPr>
        <p:spPr>
          <a:xfrm flipH="1">
            <a:off x="2133000" y="2817750"/>
            <a:ext cx="800100" cy="365100"/>
          </a:xfrm>
          <a:prstGeom prst="curvedUp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7"/>
          <p:cNvSpPr/>
          <p:nvPr/>
        </p:nvSpPr>
        <p:spPr>
          <a:xfrm flipH="1">
            <a:off x="7606975" y="2817750"/>
            <a:ext cx="800100" cy="365100"/>
          </a:xfrm>
          <a:prstGeom prst="curvedUp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7"/>
          <p:cNvSpPr/>
          <p:nvPr/>
        </p:nvSpPr>
        <p:spPr>
          <a:xfrm flipH="1">
            <a:off x="9793000" y="2817738"/>
            <a:ext cx="800100" cy="365100"/>
          </a:xfrm>
          <a:prstGeom prst="curvedUp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5" name="Google Shape;265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99750" y="3338650"/>
            <a:ext cx="1170432" cy="420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9577438" y="3269475"/>
            <a:ext cx="1172862" cy="4161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06775" y="3931900"/>
            <a:ext cx="1626350" cy="156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40051" y="3899550"/>
            <a:ext cx="1558674" cy="1893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885725" y="3269500"/>
            <a:ext cx="17259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/>
              <a:t>Forward Process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8"/>
          <p:cNvSpPr txBox="1"/>
          <p:nvPr>
            <p:ph idx="1" type="body"/>
          </p:nvPr>
        </p:nvSpPr>
        <p:spPr>
          <a:xfrm>
            <a:off x="1066800" y="2626581"/>
            <a:ext cx="10058400" cy="26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75" name="Google Shape;275;p28"/>
          <p:cNvSpPr txBox="1"/>
          <p:nvPr>
            <p:ph type="title"/>
          </p:nvPr>
        </p:nvSpPr>
        <p:spPr>
          <a:xfrm>
            <a:off x="1066800" y="1600200"/>
            <a:ext cx="10058400" cy="5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1800"/>
              <a:t>Loss</a:t>
            </a:r>
            <a:endParaRPr sz="1800"/>
          </a:p>
        </p:txBody>
      </p:sp>
      <p:sp>
        <p:nvSpPr>
          <p:cNvPr id="276" name="Google Shape;276;p28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7" name="Google Shape;27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245850"/>
            <a:ext cx="10058401" cy="8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9"/>
          <p:cNvSpPr txBox="1"/>
          <p:nvPr>
            <p:ph idx="1" type="body"/>
          </p:nvPr>
        </p:nvSpPr>
        <p:spPr>
          <a:xfrm>
            <a:off x="1066800" y="2626581"/>
            <a:ext cx="10058400" cy="26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83" name="Google Shape;283;p29"/>
          <p:cNvSpPr txBox="1"/>
          <p:nvPr>
            <p:ph type="title"/>
          </p:nvPr>
        </p:nvSpPr>
        <p:spPr>
          <a:xfrm>
            <a:off x="1066800" y="1600200"/>
            <a:ext cx="100584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1800"/>
              <a:t>Loss</a:t>
            </a:r>
            <a:endParaRPr sz="1800"/>
          </a:p>
        </p:txBody>
      </p:sp>
      <p:sp>
        <p:nvSpPr>
          <p:cNvPr id="284" name="Google Shape;284;p29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5" name="Google Shape;2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245850"/>
            <a:ext cx="10058401" cy="8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2925" y="3430125"/>
            <a:ext cx="7407601" cy="631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7" name="Google Shape;287;p29"/>
          <p:cNvCxnSpPr/>
          <p:nvPr/>
        </p:nvCxnSpPr>
        <p:spPr>
          <a:xfrm>
            <a:off x="7168650" y="2831625"/>
            <a:ext cx="1398000" cy="0"/>
          </a:xfrm>
          <a:prstGeom prst="straightConnector1">
            <a:avLst/>
          </a:prstGeom>
          <a:noFill/>
          <a:ln cap="flat" cmpd="sng" w="38100">
            <a:solidFill>
              <a:srgbClr val="8E7CC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8" name="Google Shape;288;p29"/>
          <p:cNvCxnSpPr/>
          <p:nvPr/>
        </p:nvCxnSpPr>
        <p:spPr>
          <a:xfrm>
            <a:off x="8842925" y="2831625"/>
            <a:ext cx="1269300" cy="0"/>
          </a:xfrm>
          <a:prstGeom prst="straightConnector1">
            <a:avLst/>
          </a:prstGeom>
          <a:noFill/>
          <a:ln cap="flat" cmpd="sng" w="3810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9" name="Google Shape;289;p29"/>
          <p:cNvCxnSpPr/>
          <p:nvPr/>
        </p:nvCxnSpPr>
        <p:spPr>
          <a:xfrm flipH="1" rot="10800000">
            <a:off x="5833200" y="4011825"/>
            <a:ext cx="262800" cy="900"/>
          </a:xfrm>
          <a:prstGeom prst="straightConnector1">
            <a:avLst/>
          </a:prstGeom>
          <a:noFill/>
          <a:ln cap="flat" cmpd="sng" w="38100">
            <a:solidFill>
              <a:srgbClr val="8E7CC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0" name="Google Shape;290;p29"/>
          <p:cNvCxnSpPr/>
          <p:nvPr/>
        </p:nvCxnSpPr>
        <p:spPr>
          <a:xfrm flipH="1" rot="10800000">
            <a:off x="6499575" y="4010025"/>
            <a:ext cx="3058500" cy="4500"/>
          </a:xfrm>
          <a:prstGeom prst="straightConnector1">
            <a:avLst/>
          </a:prstGeom>
          <a:noFill/>
          <a:ln cap="flat" cmpd="sng" w="3810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1" name="Google Shape;291;p29"/>
          <p:cNvCxnSpPr/>
          <p:nvPr/>
        </p:nvCxnSpPr>
        <p:spPr>
          <a:xfrm>
            <a:off x="7849650" y="3034725"/>
            <a:ext cx="0" cy="32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0"/>
          <p:cNvSpPr txBox="1"/>
          <p:nvPr>
            <p:ph idx="1" type="body"/>
          </p:nvPr>
        </p:nvSpPr>
        <p:spPr>
          <a:xfrm>
            <a:off x="1066800" y="2626581"/>
            <a:ext cx="10058400" cy="26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297" name="Google Shape;297;p30"/>
          <p:cNvSpPr txBox="1"/>
          <p:nvPr>
            <p:ph type="title"/>
          </p:nvPr>
        </p:nvSpPr>
        <p:spPr>
          <a:xfrm>
            <a:off x="1066800" y="1600200"/>
            <a:ext cx="10058400" cy="5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 sz="1800"/>
              <a:t>Loss</a:t>
            </a:r>
            <a:endParaRPr sz="1800"/>
          </a:p>
        </p:txBody>
      </p:sp>
      <p:sp>
        <p:nvSpPr>
          <p:cNvPr id="298" name="Google Shape;298;p30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9" name="Google Shape;29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800" y="2245850"/>
            <a:ext cx="10058401" cy="82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32925" y="3430125"/>
            <a:ext cx="7407601" cy="6313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1" name="Google Shape;301;p30"/>
          <p:cNvCxnSpPr/>
          <p:nvPr/>
        </p:nvCxnSpPr>
        <p:spPr>
          <a:xfrm>
            <a:off x="7168650" y="2831625"/>
            <a:ext cx="1398000" cy="0"/>
          </a:xfrm>
          <a:prstGeom prst="straightConnector1">
            <a:avLst/>
          </a:prstGeom>
          <a:noFill/>
          <a:ln cap="flat" cmpd="sng" w="38100">
            <a:solidFill>
              <a:srgbClr val="8E7CC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2" name="Google Shape;302;p30"/>
          <p:cNvCxnSpPr/>
          <p:nvPr/>
        </p:nvCxnSpPr>
        <p:spPr>
          <a:xfrm>
            <a:off x="8842925" y="2831625"/>
            <a:ext cx="1269300" cy="0"/>
          </a:xfrm>
          <a:prstGeom prst="straightConnector1">
            <a:avLst/>
          </a:prstGeom>
          <a:noFill/>
          <a:ln cap="flat" cmpd="sng" w="3810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3" name="Google Shape;303;p30"/>
          <p:cNvCxnSpPr/>
          <p:nvPr/>
        </p:nvCxnSpPr>
        <p:spPr>
          <a:xfrm flipH="1" rot="10800000">
            <a:off x="5833200" y="4011825"/>
            <a:ext cx="262800" cy="900"/>
          </a:xfrm>
          <a:prstGeom prst="straightConnector1">
            <a:avLst/>
          </a:prstGeom>
          <a:noFill/>
          <a:ln cap="flat" cmpd="sng" w="38100">
            <a:solidFill>
              <a:srgbClr val="8E7CC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4" name="Google Shape;304;p30"/>
          <p:cNvCxnSpPr/>
          <p:nvPr/>
        </p:nvCxnSpPr>
        <p:spPr>
          <a:xfrm flipH="1" rot="10800000">
            <a:off x="6499575" y="4010025"/>
            <a:ext cx="3058500" cy="4500"/>
          </a:xfrm>
          <a:prstGeom prst="straightConnector1">
            <a:avLst/>
          </a:prstGeom>
          <a:noFill/>
          <a:ln cap="flat" cmpd="sng" w="3810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30"/>
          <p:cNvCxnSpPr/>
          <p:nvPr/>
        </p:nvCxnSpPr>
        <p:spPr>
          <a:xfrm>
            <a:off x="7849650" y="3034725"/>
            <a:ext cx="0" cy="3225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6" name="Google Shape;306;p30"/>
          <p:cNvCxnSpPr/>
          <p:nvPr/>
        </p:nvCxnSpPr>
        <p:spPr>
          <a:xfrm flipH="1" rot="10800000">
            <a:off x="4265350" y="3500600"/>
            <a:ext cx="1075200" cy="5019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07" name="Google Shape;30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00005" y="4410925"/>
            <a:ext cx="5791983" cy="82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1"/>
          <p:cNvSpPr txBox="1"/>
          <p:nvPr>
            <p:ph idx="1" type="body"/>
          </p:nvPr>
        </p:nvSpPr>
        <p:spPr>
          <a:xfrm>
            <a:off x="1066800" y="2657061"/>
            <a:ext cx="10058400" cy="261885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313" name="Google Shape;313;p31"/>
          <p:cNvSpPr txBox="1"/>
          <p:nvPr>
            <p:ph type="title"/>
          </p:nvPr>
        </p:nvSpPr>
        <p:spPr>
          <a:xfrm>
            <a:off x="1066800" y="1371600"/>
            <a:ext cx="10058400" cy="105751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4" name="Google Shape;314;p31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15" name="Google Shape;31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425" y="942250"/>
            <a:ext cx="4665351" cy="507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6317" y="942250"/>
            <a:ext cx="3133335" cy="507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2"/>
          <p:cNvSpPr txBox="1"/>
          <p:nvPr>
            <p:ph idx="1" type="body"/>
          </p:nvPr>
        </p:nvSpPr>
        <p:spPr>
          <a:xfrm>
            <a:off x="1066800" y="2657061"/>
            <a:ext cx="10058400" cy="26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322" name="Google Shape;322;p32"/>
          <p:cNvSpPr txBox="1"/>
          <p:nvPr>
            <p:ph type="title"/>
          </p:nvPr>
        </p:nvSpPr>
        <p:spPr>
          <a:xfrm>
            <a:off x="1066800" y="1371600"/>
            <a:ext cx="10058400" cy="10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23" name="Google Shape;323;p32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24" name="Google Shape;32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0600" y="1868825"/>
            <a:ext cx="4919025" cy="390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1162" y="1868650"/>
            <a:ext cx="5019188" cy="390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 txBox="1"/>
          <p:nvPr>
            <p:ph idx="1" type="body"/>
          </p:nvPr>
        </p:nvSpPr>
        <p:spPr>
          <a:xfrm>
            <a:off x="1066800" y="2200975"/>
            <a:ext cx="10133700" cy="37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500">
                <a:solidFill>
                  <a:srgbClr val="1E1E1E"/>
                </a:solidFill>
              </a:rPr>
              <a:t>The real wave of AI art generation was started by four organizations/websites.</a:t>
            </a:r>
            <a:endParaRPr sz="1500">
              <a:solidFill>
                <a:srgbClr val="1E1E1E"/>
              </a:solidFill>
            </a:endParaRPr>
          </a:p>
          <a:p>
            <a:pPr indent="-323850" lvl="0" marL="457200" rtl="0" algn="l">
              <a:lnSpc>
                <a:spcPct val="161111"/>
              </a:lnSpc>
              <a:spcBef>
                <a:spcPts val="230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Roboto"/>
              <a:buChar char="●"/>
            </a:pPr>
            <a:r>
              <a:rPr b="1" lang="en-US" sz="1500">
                <a:solidFill>
                  <a:srgbClr val="333333"/>
                </a:solidFill>
              </a:rPr>
              <a:t>DALL-E 2</a:t>
            </a:r>
            <a:r>
              <a:rPr lang="en-US" sz="1500">
                <a:solidFill>
                  <a:srgbClr val="333333"/>
                </a:solidFill>
              </a:rPr>
              <a:t> by OpenAI</a:t>
            </a:r>
            <a:endParaRPr sz="1500">
              <a:solidFill>
                <a:srgbClr val="333333"/>
              </a:solidFill>
            </a:endParaRPr>
          </a:p>
          <a:p>
            <a:pPr indent="-323850" lvl="0" marL="45720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Roboto"/>
              <a:buChar char="●"/>
            </a:pPr>
            <a:r>
              <a:rPr b="1" lang="en-US" sz="1500">
                <a:solidFill>
                  <a:srgbClr val="333333"/>
                </a:solidFill>
              </a:rPr>
              <a:t>Imagen</a:t>
            </a:r>
            <a:r>
              <a:rPr lang="en-US" sz="1500">
                <a:solidFill>
                  <a:srgbClr val="333333"/>
                </a:solidFill>
              </a:rPr>
              <a:t> by Google</a:t>
            </a:r>
            <a:endParaRPr sz="1500">
              <a:solidFill>
                <a:srgbClr val="333333"/>
              </a:solidFill>
            </a:endParaRPr>
          </a:p>
          <a:p>
            <a:pPr indent="-323850" lvl="0" marL="45720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Roboto"/>
              <a:buChar char="●"/>
            </a:pPr>
            <a:r>
              <a:rPr b="1" lang="en-US" sz="1500">
                <a:solidFill>
                  <a:srgbClr val="333333"/>
                </a:solidFill>
              </a:rPr>
              <a:t>Stable Diffusion</a:t>
            </a:r>
            <a:r>
              <a:rPr lang="en-US" sz="1500">
                <a:solidFill>
                  <a:srgbClr val="333333"/>
                </a:solidFill>
              </a:rPr>
              <a:t> by StabilityAI</a:t>
            </a:r>
            <a:endParaRPr sz="1500">
              <a:solidFill>
                <a:srgbClr val="333333"/>
              </a:solidFill>
            </a:endParaRPr>
          </a:p>
          <a:p>
            <a:pPr indent="-323850" lvl="0" marL="457200" rtl="0" algn="l">
              <a:lnSpc>
                <a:spcPct val="161111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Roboto"/>
              <a:buChar char="●"/>
            </a:pPr>
            <a:r>
              <a:rPr b="1" lang="en-US" sz="1500">
                <a:solidFill>
                  <a:srgbClr val="333333"/>
                </a:solidFill>
              </a:rPr>
              <a:t>Midjourney</a:t>
            </a:r>
            <a:r>
              <a:rPr lang="en-US" sz="1500">
                <a:solidFill>
                  <a:srgbClr val="333333"/>
                </a:solidFill>
              </a:rPr>
              <a:t> by an organization with the same name</a:t>
            </a:r>
            <a:endParaRPr sz="1500">
              <a:solidFill>
                <a:srgbClr val="333333"/>
              </a:solidFill>
            </a:endParaRPr>
          </a:p>
          <a:p>
            <a:pPr indent="0" lvl="0" marL="0" rtl="0" algn="l">
              <a:lnSpc>
                <a:spcPct val="161111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1E1E1E"/>
                </a:solidFill>
              </a:rPr>
              <a:t>Except for Imagen, all other models are accessible either through APIs or GitHub repositories. </a:t>
            </a:r>
            <a:endParaRPr sz="1500">
              <a:solidFill>
                <a:srgbClr val="1E1E1E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500"/>
          </a:p>
        </p:txBody>
      </p:sp>
      <p:sp>
        <p:nvSpPr>
          <p:cNvPr id="331" name="Google Shape;331;p33"/>
          <p:cNvSpPr txBox="1"/>
          <p:nvPr>
            <p:ph type="title"/>
          </p:nvPr>
        </p:nvSpPr>
        <p:spPr>
          <a:xfrm>
            <a:off x="1066800" y="1371600"/>
            <a:ext cx="10133700" cy="8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15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333333"/>
                </a:solidFill>
              </a:rPr>
              <a:t>Official AI Art Generation Tools using Diffusion Models</a:t>
            </a:r>
            <a:endParaRPr sz="1800"/>
          </a:p>
        </p:txBody>
      </p:sp>
      <p:sp>
        <p:nvSpPr>
          <p:cNvPr id="332" name="Google Shape;332;p33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4"/>
          <p:cNvSpPr txBox="1"/>
          <p:nvPr>
            <p:ph idx="1" type="body"/>
          </p:nvPr>
        </p:nvSpPr>
        <p:spPr>
          <a:xfrm>
            <a:off x="1066800" y="2403200"/>
            <a:ext cx="4520400" cy="14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800">
                <a:solidFill>
                  <a:srgbClr val="3C3C3C"/>
                </a:solidFill>
                <a:highlight>
                  <a:srgbClr val="FFFFFF"/>
                </a:highlight>
              </a:rPr>
              <a:t>Image generated using</a:t>
            </a:r>
            <a:r>
              <a:rPr b="1" lang="en-US" sz="1800">
                <a:solidFill>
                  <a:srgbClr val="3C3C3C"/>
                </a:solidFill>
                <a:highlight>
                  <a:srgbClr val="FFFFFF"/>
                </a:highlight>
              </a:rPr>
              <a:t> DALL-E 2. </a:t>
            </a:r>
            <a:endParaRPr b="1" sz="1800">
              <a:solidFill>
                <a:srgbClr val="3C3C3C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1800">
              <a:solidFill>
                <a:srgbClr val="3C3C3C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en-US" sz="1800">
                <a:solidFill>
                  <a:srgbClr val="3C3C3C"/>
                </a:solidFill>
                <a:highlight>
                  <a:srgbClr val="FFFFFF"/>
                </a:highlight>
              </a:rPr>
              <a:t>Prompt: </a:t>
            </a:r>
            <a:r>
              <a:rPr lang="en-US" sz="1800">
                <a:solidFill>
                  <a:srgbClr val="3C3C3C"/>
                </a:solidFill>
                <a:highlight>
                  <a:srgbClr val="FFFFFF"/>
                </a:highlight>
              </a:rPr>
              <a:t>a dragon standing on top of a mountain, snowy mountains in the background</a:t>
            </a:r>
            <a:r>
              <a:rPr b="1" lang="en-US" sz="1800">
                <a:solidFill>
                  <a:srgbClr val="3C3C3C"/>
                </a:solidFill>
                <a:highlight>
                  <a:srgbClr val="FFFFFF"/>
                </a:highlight>
              </a:rPr>
              <a:t>, </a:t>
            </a:r>
            <a:r>
              <a:rPr b="1" lang="en-US" sz="1800">
                <a:solidFill>
                  <a:srgbClr val="E06666"/>
                </a:solidFill>
                <a:highlight>
                  <a:srgbClr val="FFFFFF"/>
                </a:highlight>
              </a:rPr>
              <a:t>artistic</a:t>
            </a:r>
            <a:endParaRPr b="1" sz="1800">
              <a:solidFill>
                <a:srgbClr val="E06666"/>
              </a:solidFill>
            </a:endParaRPr>
          </a:p>
        </p:txBody>
      </p:sp>
      <p:sp>
        <p:nvSpPr>
          <p:cNvPr id="338" name="Google Shape;338;p34"/>
          <p:cNvSpPr txBox="1"/>
          <p:nvPr>
            <p:ph idx="12" type="sldNum"/>
          </p:nvPr>
        </p:nvSpPr>
        <p:spPr>
          <a:xfrm>
            <a:off x="8457156" y="628652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39" name="Google Shape;33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6300" y="672500"/>
            <a:ext cx="5171700" cy="5171700"/>
          </a:xfrm>
          <a:prstGeom prst="rect">
            <a:avLst/>
          </a:prstGeom>
          <a:solidFill>
            <a:srgbClr val="F2F2F2"/>
          </a:solidFill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1066800" y="977850"/>
            <a:ext cx="100584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800">
                <a:solidFill>
                  <a:srgbClr val="1F1F1F"/>
                </a:solidFill>
              </a:rPr>
              <a:t>Why Generative Models?</a:t>
            </a:r>
            <a:endParaRPr b="1" sz="1800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500">
                <a:solidFill>
                  <a:srgbClr val="1F1F1F"/>
                </a:solidFill>
              </a:rPr>
              <a:t>Their primary function is </a:t>
            </a:r>
            <a:r>
              <a:rPr lang="en-US" sz="1500">
                <a:solidFill>
                  <a:srgbClr val="040C28"/>
                </a:solidFill>
              </a:rPr>
              <a:t>to understand and capture </a:t>
            </a:r>
            <a:r>
              <a:rPr b="1" lang="en-US" sz="1500">
                <a:solidFill>
                  <a:srgbClr val="040C28"/>
                </a:solidFill>
              </a:rPr>
              <a:t>the underlying patterns or distributions</a:t>
            </a:r>
            <a:r>
              <a:rPr lang="en-US" sz="1500">
                <a:solidFill>
                  <a:srgbClr val="040C28"/>
                </a:solidFill>
              </a:rPr>
              <a:t> from a given set of data</a:t>
            </a:r>
            <a:r>
              <a:rPr lang="en-US" sz="1500">
                <a:solidFill>
                  <a:srgbClr val="1F1F1F"/>
                </a:solidFill>
              </a:rPr>
              <a:t>. Once these patterns are learned, the model can then generate new data that shares similar characteristics with the original dataset.</a:t>
            </a:r>
            <a:endParaRPr sz="1500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500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500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en-US" sz="1800">
                <a:solidFill>
                  <a:srgbClr val="1F1F1F"/>
                </a:solidFill>
              </a:rPr>
              <a:t>Why Diffusion based Generative Models?</a:t>
            </a:r>
            <a:endParaRPr b="1" sz="1800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500">
                <a:solidFill>
                  <a:srgbClr val="1F1F1F"/>
                </a:solidFill>
                <a:highlight>
                  <a:srgbClr val="FFFFFF"/>
                </a:highlight>
              </a:rPr>
              <a:t>Compared to traditional generative models, diffusion models have - ease of training with simple and efficient loss functions, generate highly realistic images, interpretable latent space, and robustness to overfitting.</a:t>
            </a:r>
            <a:endParaRPr sz="1500">
              <a:solidFill>
                <a:srgbClr val="1F1F1F"/>
              </a:solidFill>
              <a:highlight>
                <a:srgbClr val="FFFFFF"/>
              </a:highlight>
            </a:endParaRPr>
          </a:p>
        </p:txBody>
      </p:sp>
      <p:sp>
        <p:nvSpPr>
          <p:cNvPr id="111" name="Google Shape;111;p17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5"/>
          <p:cNvSpPr txBox="1"/>
          <p:nvPr>
            <p:ph idx="1" type="body"/>
          </p:nvPr>
        </p:nvSpPr>
        <p:spPr>
          <a:xfrm>
            <a:off x="1066800" y="2403200"/>
            <a:ext cx="4520400" cy="14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800">
                <a:solidFill>
                  <a:srgbClr val="3C3C3C"/>
                </a:solidFill>
                <a:highlight>
                  <a:srgbClr val="FFFFFF"/>
                </a:highlight>
              </a:rPr>
              <a:t>Image generated using</a:t>
            </a:r>
            <a:r>
              <a:rPr b="1" lang="en-US" sz="1800">
                <a:solidFill>
                  <a:srgbClr val="3C3C3C"/>
                </a:solidFill>
                <a:highlight>
                  <a:srgbClr val="FFFFFF"/>
                </a:highlight>
              </a:rPr>
              <a:t> DALL-E 2. </a:t>
            </a:r>
            <a:endParaRPr b="1" sz="1800">
              <a:solidFill>
                <a:srgbClr val="3C3C3C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b="1" sz="1800">
              <a:solidFill>
                <a:srgbClr val="3C3C3C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b="1" lang="en-US" sz="1800">
                <a:solidFill>
                  <a:srgbClr val="3C3C3C"/>
                </a:solidFill>
                <a:highlight>
                  <a:srgbClr val="FFFFFF"/>
                </a:highlight>
              </a:rPr>
              <a:t>Prompt: </a:t>
            </a:r>
            <a:r>
              <a:rPr lang="en-US" sz="1800">
                <a:solidFill>
                  <a:srgbClr val="3C3C3C"/>
                </a:solidFill>
                <a:highlight>
                  <a:srgbClr val="FFFFFF"/>
                </a:highlight>
              </a:rPr>
              <a:t>a dragon standing on top of a mountain, snowy mountains in the background, </a:t>
            </a:r>
            <a:r>
              <a:rPr b="1" lang="en-US" sz="1800">
                <a:solidFill>
                  <a:srgbClr val="E06666"/>
                </a:solidFill>
                <a:highlight>
                  <a:srgbClr val="FFFFFF"/>
                </a:highlight>
              </a:rPr>
              <a:t>artistic</a:t>
            </a:r>
            <a:r>
              <a:rPr b="1" lang="en-US" sz="1800">
                <a:solidFill>
                  <a:srgbClr val="3C3C3C"/>
                </a:solidFill>
                <a:highlight>
                  <a:srgbClr val="FFFFFF"/>
                </a:highlight>
              </a:rPr>
              <a:t>, </a:t>
            </a:r>
            <a:r>
              <a:rPr b="1" lang="en-US" sz="1800">
                <a:solidFill>
                  <a:srgbClr val="6D9EEB"/>
                </a:solidFill>
                <a:highlight>
                  <a:srgbClr val="FFFFFF"/>
                </a:highlight>
              </a:rPr>
              <a:t>oil painting</a:t>
            </a:r>
            <a:endParaRPr b="1" sz="1800">
              <a:solidFill>
                <a:srgbClr val="6D9EEB"/>
              </a:solidFill>
            </a:endParaRPr>
          </a:p>
        </p:txBody>
      </p:sp>
      <p:sp>
        <p:nvSpPr>
          <p:cNvPr id="345" name="Google Shape;345;p35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46" name="Google Shape;34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7296" y="673608"/>
            <a:ext cx="5175503" cy="5175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6"/>
          <p:cNvSpPr txBox="1"/>
          <p:nvPr>
            <p:ph idx="1" type="body"/>
          </p:nvPr>
        </p:nvSpPr>
        <p:spPr>
          <a:xfrm>
            <a:off x="1066800" y="2657061"/>
            <a:ext cx="10058400" cy="26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800"/>
              <a:t>Inspired by the talk from Neurips - </a:t>
            </a:r>
            <a:r>
              <a:rPr lang="en-US" sz="1800" u="sng">
                <a:solidFill>
                  <a:schemeClr val="hlink"/>
                </a:solidFill>
                <a:hlinkClick r:id="rId3"/>
              </a:rPr>
              <a:t>https://slideslive.com/38936172/denoising-diffusion-probabilistic-models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800"/>
              <a:t>Paper link -</a:t>
            </a:r>
            <a:endParaRPr sz="18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1800" u="sng">
                <a:solidFill>
                  <a:schemeClr val="hlink"/>
                </a:solidFill>
                <a:hlinkClick r:id="rId4"/>
              </a:rPr>
              <a:t>https://arxiv.org/abs/2006.11239</a:t>
            </a:r>
            <a:endParaRPr sz="1800"/>
          </a:p>
        </p:txBody>
      </p:sp>
      <p:sp>
        <p:nvSpPr>
          <p:cNvPr id="352" name="Google Shape;352;p36"/>
          <p:cNvSpPr txBox="1"/>
          <p:nvPr>
            <p:ph type="title"/>
          </p:nvPr>
        </p:nvSpPr>
        <p:spPr>
          <a:xfrm>
            <a:off x="1066800" y="1371600"/>
            <a:ext cx="10058400" cy="10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</a:pPr>
            <a:r>
              <a:rPr lang="en-US"/>
              <a:t>References</a:t>
            </a:r>
            <a:endParaRPr/>
          </a:p>
        </p:txBody>
      </p:sp>
      <p:sp>
        <p:nvSpPr>
          <p:cNvPr id="353" name="Google Shape;353;p36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idx="1" type="body"/>
          </p:nvPr>
        </p:nvSpPr>
        <p:spPr>
          <a:xfrm>
            <a:off x="1066800" y="977850"/>
            <a:ext cx="100584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>
              <a:solidFill>
                <a:srgbClr val="1F1F1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1500">
              <a:solidFill>
                <a:srgbClr val="1F1F1F"/>
              </a:solidFill>
            </a:endParaRPr>
          </a:p>
        </p:txBody>
      </p:sp>
      <p:sp>
        <p:nvSpPr>
          <p:cNvPr id="117" name="Google Shape;117;p18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1782" y="1082613"/>
            <a:ext cx="6028430" cy="4692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6806" y="4337024"/>
            <a:ext cx="1263200" cy="11058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0" name="Google Shape;120;p18"/>
          <p:cNvCxnSpPr/>
          <p:nvPr/>
        </p:nvCxnSpPr>
        <p:spPr>
          <a:xfrm flipH="1" rot="10800000">
            <a:off x="1091900" y="2700425"/>
            <a:ext cx="3579900" cy="1632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18"/>
          <p:cNvCxnSpPr/>
          <p:nvPr/>
        </p:nvCxnSpPr>
        <p:spPr>
          <a:xfrm flipH="1" rot="10800000">
            <a:off x="2334775" y="2706525"/>
            <a:ext cx="2334900" cy="27297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1066800" y="977850"/>
            <a:ext cx="100584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977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97727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 sz="1800"/>
              <a:t>Forward Diffusion Process:</a:t>
            </a:r>
            <a:endParaRPr b="1" sz="1800"/>
          </a:p>
          <a:p>
            <a:pPr indent="457200" lvl="0" marL="1828800" rtl="0" algn="l">
              <a:lnSpc>
                <a:spcPct val="197727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1500"/>
              <a:t>“It’s easy to destroy but hard to create” </a:t>
            </a:r>
            <a:r>
              <a:rPr i="1" lang="en-US" sz="1500"/>
              <a:t>– Pearl S. Buck</a:t>
            </a:r>
            <a:endParaRPr i="1" sz="1500"/>
          </a:p>
          <a:p>
            <a:pPr indent="-323850" lvl="0" marL="838200" rtl="0" algn="l">
              <a:lnSpc>
                <a:spcPct val="181250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-US" sz="1500"/>
              <a:t>We slowly and iteratively </a:t>
            </a:r>
            <a:r>
              <a:rPr b="1" lang="en-US" sz="1500"/>
              <a:t>add noise</a:t>
            </a:r>
            <a:r>
              <a:rPr lang="en-US" sz="1500"/>
              <a:t> to (corrupt) the images in our training set </a:t>
            </a:r>
            <a:endParaRPr sz="1500"/>
          </a:p>
          <a:p>
            <a:pPr indent="-323850" lvl="0" marL="838200" rtl="0" algn="l">
              <a:lnSpc>
                <a:spcPct val="18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-US" sz="1500"/>
              <a:t>What we are doing here is converting the </a:t>
            </a:r>
            <a:r>
              <a:rPr b="1" lang="en-US" sz="1500"/>
              <a:t>unknown and complex distribution</a:t>
            </a:r>
            <a:r>
              <a:rPr lang="en-US" sz="1500"/>
              <a:t> that our training set belongs to into one that is </a:t>
            </a:r>
            <a:r>
              <a:rPr b="1" lang="en-US" sz="1500"/>
              <a:t>easy for us to sample</a:t>
            </a:r>
            <a:endParaRPr sz="1500"/>
          </a:p>
          <a:p>
            <a:pPr indent="-323850" lvl="0" marL="838200" rtl="0" algn="l">
              <a:lnSpc>
                <a:spcPct val="18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-US" sz="1500"/>
              <a:t>At the end of the forward process, </a:t>
            </a:r>
            <a:r>
              <a:rPr b="1" lang="en-US" sz="1500"/>
              <a:t>the </a:t>
            </a:r>
            <a:r>
              <a:rPr b="1" lang="en-US" sz="1500">
                <a:uFill>
                  <a:noFill/>
                </a:uFill>
                <a:hlinkClick r:id="rId3"/>
              </a:rPr>
              <a:t>images become entirely unrecognizable</a:t>
            </a:r>
            <a:endParaRPr b="1" baseline="-25000" i="1" sz="1500"/>
          </a:p>
        </p:txBody>
      </p:sp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1066800" y="977850"/>
            <a:ext cx="100584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977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97727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 sz="1800"/>
              <a:t>Reverse</a:t>
            </a:r>
            <a:r>
              <a:rPr b="1" lang="en-US" sz="1800"/>
              <a:t> Diffusion Process</a:t>
            </a:r>
            <a:r>
              <a:rPr b="1" lang="en-US" sz="1800"/>
              <a:t>:</a:t>
            </a:r>
            <a:endParaRPr i="1" sz="1500"/>
          </a:p>
          <a:p>
            <a:pPr indent="-323850" lvl="0" marL="838200" rtl="0" algn="l">
              <a:lnSpc>
                <a:spcPct val="181250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-US" sz="1500"/>
              <a:t>We slowly and iteratively try to </a:t>
            </a:r>
            <a:r>
              <a:rPr b="1" lang="en-US" sz="1500"/>
              <a:t>reverse the corruption</a:t>
            </a:r>
            <a:r>
              <a:rPr lang="en-US" sz="1500"/>
              <a:t> performed on images in the </a:t>
            </a:r>
            <a:r>
              <a:rPr b="1" lang="en-US" sz="1500"/>
              <a:t>forward</a:t>
            </a:r>
            <a:r>
              <a:rPr lang="en-US" sz="1500"/>
              <a:t> process</a:t>
            </a:r>
            <a:endParaRPr sz="1500">
              <a:highlight>
                <a:srgbClr val="FFFFFF"/>
              </a:highlight>
            </a:endParaRPr>
          </a:p>
          <a:p>
            <a:pPr indent="-323850" lvl="0" marL="838200" rtl="0" algn="l">
              <a:lnSpc>
                <a:spcPct val="18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-US" sz="1500">
                <a:highlight>
                  <a:srgbClr val="FFFFFF"/>
                </a:highlight>
              </a:rPr>
              <a:t>However, the problem is that we can take i</a:t>
            </a:r>
            <a:r>
              <a:rPr b="1" lang="en-US" sz="1500">
                <a:highlight>
                  <a:srgbClr val="FFFFFF"/>
                </a:highlight>
              </a:rPr>
              <a:t>nfinite paths</a:t>
            </a:r>
            <a:r>
              <a:rPr lang="en-US" sz="1500">
                <a:highlight>
                  <a:srgbClr val="FFFFFF"/>
                </a:highlight>
              </a:rPr>
              <a:t> starting from a point in this </a:t>
            </a:r>
            <a:r>
              <a:rPr b="1" lang="en-US" sz="1500">
                <a:highlight>
                  <a:srgbClr val="FFFFFF"/>
                </a:highlight>
              </a:rPr>
              <a:t>simple</a:t>
            </a:r>
            <a:r>
              <a:rPr lang="en-US" sz="1500">
                <a:highlight>
                  <a:srgbClr val="FFFFFF"/>
                </a:highlight>
              </a:rPr>
              <a:t> space, but only a fraction of them will take us to the </a:t>
            </a:r>
            <a:r>
              <a:rPr b="1" lang="en-US" sz="1500">
                <a:highlight>
                  <a:srgbClr val="FFFFFF"/>
                </a:highlight>
              </a:rPr>
              <a:t>data</a:t>
            </a:r>
            <a:r>
              <a:rPr lang="en-US" sz="1500">
                <a:highlight>
                  <a:srgbClr val="FFFFFF"/>
                </a:highlight>
              </a:rPr>
              <a:t> subspace.</a:t>
            </a:r>
            <a:endParaRPr sz="1500">
              <a:highlight>
                <a:srgbClr val="FFFFFF"/>
              </a:highlight>
            </a:endParaRPr>
          </a:p>
        </p:txBody>
      </p:sp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1066800" y="977850"/>
            <a:ext cx="100584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9772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b="1" sz="1800"/>
          </a:p>
          <a:p>
            <a:pPr indent="0" lvl="0" marL="0" rtl="0" algn="l">
              <a:lnSpc>
                <a:spcPct val="197727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b="1" lang="en-US" sz="1800"/>
              <a:t>Reverse Diffusion Process:</a:t>
            </a:r>
            <a:endParaRPr i="1" sz="1500"/>
          </a:p>
          <a:p>
            <a:pPr indent="-323850" lvl="0" marL="838200" rtl="0" algn="l">
              <a:lnSpc>
                <a:spcPct val="181250"/>
              </a:lnSpc>
              <a:spcBef>
                <a:spcPts val="2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-US" sz="1500"/>
              <a:t>In </a:t>
            </a:r>
            <a:r>
              <a:rPr b="1" lang="en-US" sz="1500"/>
              <a:t>forward</a:t>
            </a:r>
            <a:r>
              <a:rPr lang="en-US" sz="1500"/>
              <a:t> diffusion process the </a:t>
            </a:r>
            <a:r>
              <a:rPr b="1" lang="en-US" sz="1500"/>
              <a:t>PDF</a:t>
            </a:r>
            <a:r>
              <a:rPr lang="en-US" sz="1500"/>
              <a:t> that satisfies the corrupted images </a:t>
            </a:r>
            <a:r>
              <a:rPr b="1" lang="en-US" sz="1500"/>
              <a:t>differs slightly at each step</a:t>
            </a:r>
            <a:endParaRPr sz="1500"/>
          </a:p>
          <a:p>
            <a:pPr indent="-323850" lvl="0" marL="838200" rtl="0" algn="l">
              <a:lnSpc>
                <a:spcPct val="18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-US" sz="1500"/>
              <a:t>Hence, in the </a:t>
            </a:r>
            <a:r>
              <a:rPr b="1" lang="en-US" sz="1500"/>
              <a:t>reverse</a:t>
            </a:r>
            <a:r>
              <a:rPr lang="en-US" sz="1500"/>
              <a:t> process, we use </a:t>
            </a:r>
            <a:r>
              <a:rPr b="1" lang="en-US" sz="1500"/>
              <a:t>a deep-learning model </a:t>
            </a:r>
            <a:r>
              <a:rPr lang="en-US" sz="1500"/>
              <a:t>at each step to</a:t>
            </a:r>
            <a:r>
              <a:rPr b="1" lang="en-US" sz="1500"/>
              <a:t> predict the PDF parameters </a:t>
            </a:r>
            <a:r>
              <a:rPr lang="en-US" sz="1500"/>
              <a:t>of the forward process</a:t>
            </a:r>
            <a:endParaRPr sz="1500"/>
          </a:p>
          <a:p>
            <a:pPr indent="-323850" lvl="0" marL="838200" rtl="0" algn="l">
              <a:lnSpc>
                <a:spcPct val="181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●"/>
            </a:pPr>
            <a:r>
              <a:rPr lang="en-US" sz="1500"/>
              <a:t>And once we train the model, we can start from any point in the </a:t>
            </a:r>
            <a:r>
              <a:rPr b="1" lang="en-US" sz="1500"/>
              <a:t>simple</a:t>
            </a:r>
            <a:r>
              <a:rPr lang="en-US" sz="1500"/>
              <a:t> space and use the model to iteratively take steps to lead us back to the </a:t>
            </a:r>
            <a:r>
              <a:rPr b="1" lang="en-US" sz="1500"/>
              <a:t>data</a:t>
            </a:r>
            <a:r>
              <a:rPr lang="en-US" sz="1500"/>
              <a:t> subspace.</a:t>
            </a:r>
            <a:endParaRPr sz="1500"/>
          </a:p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idx="1" type="body"/>
          </p:nvPr>
        </p:nvSpPr>
        <p:spPr>
          <a:xfrm>
            <a:off x="1066800" y="977850"/>
            <a:ext cx="100584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-25000" i="1"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45" name="Google Shape;145;p22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10667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75" y="3757205"/>
            <a:ext cx="1865425" cy="203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2"/>
          <p:cNvSpPr txBox="1"/>
          <p:nvPr/>
        </p:nvSpPr>
        <p:spPr>
          <a:xfrm>
            <a:off x="1137901" y="2949425"/>
            <a:ext cx="771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P(X</a:t>
            </a:r>
            <a:r>
              <a:rPr baseline="-25000" lang="en-US" sz="1500">
                <a:solidFill>
                  <a:schemeClr val="dk1"/>
                </a:solidFill>
              </a:rPr>
              <a:t>T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1066800" y="977850"/>
            <a:ext cx="105063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-25000" i="1"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5" name="Google Shape;155;p23"/>
          <p:cNvSpPr/>
          <p:nvPr/>
        </p:nvSpPr>
        <p:spPr>
          <a:xfrm>
            <a:off x="10667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75" y="3757205"/>
            <a:ext cx="1865425" cy="203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 txBox="1"/>
          <p:nvPr/>
        </p:nvSpPr>
        <p:spPr>
          <a:xfrm>
            <a:off x="1137901" y="2949425"/>
            <a:ext cx="771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P(X</a:t>
            </a:r>
            <a:r>
              <a:rPr baseline="-25000" lang="en-US" sz="1500">
                <a:solidFill>
                  <a:schemeClr val="dk1"/>
                </a:solidFill>
              </a:rPr>
              <a:t>T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6038" y="1179375"/>
            <a:ext cx="1626364" cy="76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/>
          <p:nvPr/>
        </p:nvSpPr>
        <p:spPr>
          <a:xfrm>
            <a:off x="313783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T-1</a:t>
            </a:r>
            <a:endParaRPr b="1" baseline="-25000" i="1" sz="2200"/>
          </a:p>
        </p:txBody>
      </p:sp>
      <p:sp>
        <p:nvSpPr>
          <p:cNvPr id="160" name="Google Shape;160;p23"/>
          <p:cNvSpPr txBox="1"/>
          <p:nvPr/>
        </p:nvSpPr>
        <p:spPr>
          <a:xfrm>
            <a:off x="3097800" y="2949425"/>
            <a:ext cx="99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</a:t>
            </a:r>
            <a:r>
              <a:rPr baseline="-25000" lang="en-US" sz="1500">
                <a:solidFill>
                  <a:srgbClr val="1F1F1F"/>
                </a:solidFill>
                <a:highlight>
                  <a:srgbClr val="FFFFFF"/>
                </a:highlight>
              </a:rPr>
              <a:t>θ</a:t>
            </a:r>
            <a:r>
              <a:rPr lang="en-US" sz="1500">
                <a:solidFill>
                  <a:schemeClr val="dk1"/>
                </a:solidFill>
              </a:rPr>
              <a:t>(X</a:t>
            </a:r>
            <a:r>
              <a:rPr baseline="-25000" lang="en-US" sz="1500">
                <a:solidFill>
                  <a:schemeClr val="dk1"/>
                </a:solidFill>
              </a:rPr>
              <a:t>T-1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cxnSp>
        <p:nvCxnSpPr>
          <p:cNvPr id="161" name="Google Shape;161;p23"/>
          <p:cNvCxnSpPr/>
          <p:nvPr/>
        </p:nvCxnSpPr>
        <p:spPr>
          <a:xfrm>
            <a:off x="213517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1066800" y="977850"/>
            <a:ext cx="10506300" cy="49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baseline="-25000" i="1"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8457156" y="6286521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8" name="Google Shape;168;p24"/>
          <p:cNvSpPr/>
          <p:nvPr/>
        </p:nvSpPr>
        <p:spPr>
          <a:xfrm>
            <a:off x="10667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975" y="3757205"/>
            <a:ext cx="1865425" cy="203099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/>
        </p:nvSpPr>
        <p:spPr>
          <a:xfrm>
            <a:off x="1137901" y="2949425"/>
            <a:ext cx="771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P(X</a:t>
            </a:r>
            <a:r>
              <a:rPr baseline="-25000" lang="en-US" sz="1500">
                <a:solidFill>
                  <a:schemeClr val="dk1"/>
                </a:solidFill>
              </a:rPr>
              <a:t>T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pic>
        <p:nvPicPr>
          <p:cNvPr id="171" name="Google Shape;17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46038" y="1179375"/>
            <a:ext cx="1626364" cy="7692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4"/>
          <p:cNvSpPr/>
          <p:nvPr/>
        </p:nvSpPr>
        <p:spPr>
          <a:xfrm>
            <a:off x="313783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T-1</a:t>
            </a:r>
            <a:endParaRPr b="1" baseline="-25000" i="1" sz="2200"/>
          </a:p>
        </p:txBody>
      </p:sp>
      <p:sp>
        <p:nvSpPr>
          <p:cNvPr id="173" name="Google Shape;173;p24"/>
          <p:cNvSpPr txBox="1"/>
          <p:nvPr/>
        </p:nvSpPr>
        <p:spPr>
          <a:xfrm>
            <a:off x="3097800" y="2949425"/>
            <a:ext cx="993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</a:t>
            </a:r>
            <a:r>
              <a:rPr baseline="-25000" lang="en-US" sz="1500">
                <a:solidFill>
                  <a:srgbClr val="1F1F1F"/>
                </a:solidFill>
                <a:highlight>
                  <a:srgbClr val="FFFFFF"/>
                </a:highlight>
              </a:rPr>
              <a:t>θ</a:t>
            </a:r>
            <a:r>
              <a:rPr lang="en-US" sz="1500">
                <a:solidFill>
                  <a:schemeClr val="dk1"/>
                </a:solidFill>
              </a:rPr>
              <a:t>(X</a:t>
            </a:r>
            <a:r>
              <a:rPr baseline="-25000" lang="en-US" sz="1500">
                <a:solidFill>
                  <a:schemeClr val="dk1"/>
                </a:solidFill>
              </a:rPr>
              <a:t>T-1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cxnSp>
        <p:nvCxnSpPr>
          <p:cNvPr id="174" name="Google Shape;174;p24"/>
          <p:cNvCxnSpPr/>
          <p:nvPr/>
        </p:nvCxnSpPr>
        <p:spPr>
          <a:xfrm>
            <a:off x="213517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5" name="Google Shape;175;p24"/>
          <p:cNvCxnSpPr/>
          <p:nvPr/>
        </p:nvCxnSpPr>
        <p:spPr>
          <a:xfrm>
            <a:off x="4202827" y="2382450"/>
            <a:ext cx="848100" cy="15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6" name="Google Shape;176;p24"/>
          <p:cNvSpPr/>
          <p:nvPr/>
        </p:nvSpPr>
        <p:spPr>
          <a:xfrm>
            <a:off x="5209475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4"/>
          <p:cNvSpPr/>
          <p:nvPr/>
        </p:nvSpPr>
        <p:spPr>
          <a:xfrm>
            <a:off x="5386088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4"/>
          <p:cNvSpPr/>
          <p:nvPr/>
        </p:nvSpPr>
        <p:spPr>
          <a:xfrm>
            <a:off x="5562725" y="2317350"/>
            <a:ext cx="118500" cy="131700"/>
          </a:xfrm>
          <a:prstGeom prst="flowChartConnector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4"/>
          <p:cNvSpPr/>
          <p:nvPr/>
        </p:nvSpPr>
        <p:spPr>
          <a:xfrm>
            <a:off x="5872489" y="1948650"/>
            <a:ext cx="913800" cy="869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US" sz="2200"/>
              <a:t>X</a:t>
            </a:r>
            <a:r>
              <a:rPr b="1" baseline="-25000" i="1" lang="en-US" sz="2200"/>
              <a:t>t</a:t>
            </a:r>
            <a:endParaRPr b="1" baseline="-25000" i="1" sz="2200"/>
          </a:p>
        </p:txBody>
      </p:sp>
      <p:sp>
        <p:nvSpPr>
          <p:cNvPr id="180" name="Google Shape;180;p24"/>
          <p:cNvSpPr txBox="1"/>
          <p:nvPr/>
        </p:nvSpPr>
        <p:spPr>
          <a:xfrm>
            <a:off x="5943601" y="3009650"/>
            <a:ext cx="771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</a:t>
            </a:r>
            <a:r>
              <a:rPr baseline="-25000" lang="en-US" sz="1500">
                <a:solidFill>
                  <a:srgbClr val="1F1F1F"/>
                </a:solidFill>
                <a:highlight>
                  <a:srgbClr val="FFFFFF"/>
                </a:highlight>
              </a:rPr>
              <a:t>θ</a:t>
            </a:r>
            <a:r>
              <a:rPr lang="en-US" sz="1500">
                <a:solidFill>
                  <a:schemeClr val="dk1"/>
                </a:solidFill>
              </a:rPr>
              <a:t>(X</a:t>
            </a:r>
            <a:r>
              <a:rPr baseline="-25000" lang="en-US" sz="1500">
                <a:solidFill>
                  <a:schemeClr val="dk1"/>
                </a:solidFill>
              </a:rPr>
              <a:t>t</a:t>
            </a:r>
            <a:r>
              <a:rPr lang="en-US" sz="1500">
                <a:solidFill>
                  <a:schemeClr val="dk1"/>
                </a:solidFill>
              </a:rPr>
              <a:t>)</a:t>
            </a:r>
            <a:endParaRPr sz="1500"/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8325" y="3757200"/>
            <a:ext cx="1711625" cy="160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